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Lst>
  <p:notesMasterIdLst>
    <p:notesMasterId r:id="rId61"/>
  </p:notesMasterIdLst>
  <p:handoutMasterIdLst>
    <p:handoutMasterId r:id="rId62"/>
  </p:handoutMasterIdLst>
  <p:sldIdLst>
    <p:sldId id="778" r:id="rId10"/>
    <p:sldId id="779" r:id="rId11"/>
    <p:sldId id="780" r:id="rId12"/>
    <p:sldId id="788" r:id="rId13"/>
    <p:sldId id="961" r:id="rId14"/>
    <p:sldId id="946" r:id="rId15"/>
    <p:sldId id="947" r:id="rId16"/>
    <p:sldId id="948" r:id="rId17"/>
    <p:sldId id="867" r:id="rId18"/>
    <p:sldId id="924" r:id="rId19"/>
    <p:sldId id="911" r:id="rId20"/>
    <p:sldId id="874" r:id="rId21"/>
    <p:sldId id="875" r:id="rId22"/>
    <p:sldId id="876" r:id="rId23"/>
    <p:sldId id="877" r:id="rId24"/>
    <p:sldId id="914" r:id="rId25"/>
    <p:sldId id="878" r:id="rId26"/>
    <p:sldId id="926" r:id="rId27"/>
    <p:sldId id="927" r:id="rId28"/>
    <p:sldId id="879" r:id="rId29"/>
    <p:sldId id="880" r:id="rId30"/>
    <p:sldId id="928" r:id="rId31"/>
    <p:sldId id="923" r:id="rId32"/>
    <p:sldId id="931" r:id="rId33"/>
    <p:sldId id="932" r:id="rId34"/>
    <p:sldId id="933" r:id="rId35"/>
    <p:sldId id="934" r:id="rId36"/>
    <p:sldId id="929" r:id="rId37"/>
    <p:sldId id="921" r:id="rId38"/>
    <p:sldId id="935" r:id="rId39"/>
    <p:sldId id="936" r:id="rId40"/>
    <p:sldId id="937" r:id="rId41"/>
    <p:sldId id="938" r:id="rId42"/>
    <p:sldId id="941" r:id="rId43"/>
    <p:sldId id="922" r:id="rId44"/>
    <p:sldId id="890" r:id="rId45"/>
    <p:sldId id="891" r:id="rId46"/>
    <p:sldId id="894" r:id="rId47"/>
    <p:sldId id="951" r:id="rId48"/>
    <p:sldId id="952" r:id="rId49"/>
    <p:sldId id="953" r:id="rId50"/>
    <p:sldId id="954" r:id="rId51"/>
    <p:sldId id="955" r:id="rId52"/>
    <p:sldId id="956" r:id="rId53"/>
    <p:sldId id="957" r:id="rId54"/>
    <p:sldId id="949" r:id="rId55"/>
    <p:sldId id="950" r:id="rId56"/>
    <p:sldId id="943" r:id="rId57"/>
    <p:sldId id="958" r:id="rId58"/>
    <p:sldId id="959" r:id="rId59"/>
    <p:sldId id="960" r:id="rId6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61"/>
          </p14:sldIdLst>
        </p14:section>
        <p14:section name="overview" id="{4268C248-251D-3A43-9982-D259019C06D7}">
          <p14:sldIdLst>
            <p14:sldId id="946"/>
            <p14:sldId id="947"/>
            <p14:sldId id="948"/>
            <p14:sldId id="867"/>
            <p14:sldId id="924"/>
          </p14:sldIdLst>
        </p14:section>
        <p14:section name="dev-addins" id="{AD22E3F3-6283-BA43-AD0B-86A2EA78F6EA}">
          <p14:sldIdLst>
            <p14:sldId id="911"/>
            <p14:sldId id="874"/>
            <p14:sldId id="875"/>
            <p14:sldId id="876"/>
            <p14:sldId id="877"/>
            <p14:sldId id="914"/>
            <p14:sldId id="878"/>
            <p14:sldId id="926"/>
            <p14:sldId id="927"/>
            <p14:sldId id="879"/>
            <p14:sldId id="880"/>
            <p14:sldId id="928"/>
          </p14:sldIdLst>
        </p14:section>
        <p14:section name="read-write-docs" id="{97AA3288-204D-A743-A6CA-7A4CD034C9EB}">
          <p14:sldIdLst>
            <p14:sldId id="923"/>
            <p14:sldId id="931"/>
            <p14:sldId id="932"/>
            <p14:sldId id="933"/>
            <p14:sldId id="934"/>
            <p14:sldId id="929"/>
          </p14:sldIdLst>
        </p14:section>
        <p14:section name="doc-bindings" id="{355594C3-931B-1A4B-BABC-579FB0B6B3D3}">
          <p14:sldIdLst>
            <p14:sldId id="921"/>
            <p14:sldId id="935"/>
            <p14:sldId id="936"/>
            <p14:sldId id="937"/>
            <p14:sldId id="938"/>
            <p14:sldId id="941"/>
          </p14:sldIdLst>
        </p14:section>
        <p14:section name="package-deployment" id="{73636A57-9720-A74B-A8D4-BB448F4AFE83}">
          <p14:sldIdLst>
            <p14:sldId id="922"/>
            <p14:sldId id="890"/>
            <p14:sldId id="891"/>
            <p14:sldId id="894"/>
          </p14:sldIdLst>
        </p14:section>
        <p14:section name="word-2016" id="{48FB65CC-919E-6940-8B0D-530C83A4E18F}">
          <p14:sldIdLst>
            <p14:sldId id="951"/>
            <p14:sldId id="952"/>
            <p14:sldId id="953"/>
            <p14:sldId id="954"/>
            <p14:sldId id="955"/>
            <p14:sldId id="956"/>
            <p14:sldId id="957"/>
          </p14:sldIdLst>
        </p14:section>
        <p14:section name="outro" id="{9F36AE8C-F3DE-7340-B2BE-96B10C6A9323}">
          <p14:sldIdLst>
            <p14:sldId id="949"/>
            <p14:sldId id="950"/>
            <p14:sldId id="943"/>
            <p14:sldId id="958"/>
            <p14:sldId id="959"/>
            <p14:sldId id="96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73186" autoAdjust="0"/>
  </p:normalViewPr>
  <p:slideViewPr>
    <p:cSldViewPr snapToGrid="0">
      <p:cViewPr varScale="1">
        <p:scale>
          <a:sx n="164" d="100"/>
          <a:sy n="164" d="100"/>
        </p:scale>
        <p:origin x="2296" y="1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352243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add-in created with the Visual 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346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366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909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add-in has a source</a:t>
            </a:r>
            <a:r>
              <a:rPr lang="en-US" baseline="0" dirty="0" smtClean="0"/>
              <a:t> location which points to a entry point Web page somewhere on the Internet. Here is an example of a simple Web page that is used to load a task pane add-in. Note that this page must link to any required CSS files and JavaScript that will be adding styles or behavior behind the add-in.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40114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discusses what</a:t>
            </a:r>
            <a:r>
              <a:rPr lang="en-US" baseline="0" dirty="0" smtClean="0"/>
              <a:t> to use and what to avoid when designing an add-in.</a:t>
            </a:r>
          </a:p>
          <a:p>
            <a:endParaRPr lang="en-US" baseline="0" dirty="0" smtClean="0"/>
          </a:p>
          <a:p>
            <a:r>
              <a:rPr lang="en-US" dirty="0" smtClean="0"/>
              <a:t>Do provide hyperlinks within an to open Web pages</a:t>
            </a:r>
            <a:r>
              <a:rPr lang="en-US" baseline="0" dirty="0" smtClean="0"/>
              <a:t> </a:t>
            </a:r>
            <a:r>
              <a:rPr lang="en-US" dirty="0" smtClean="0"/>
              <a:t>in a new browser window.</a:t>
            </a:r>
            <a:r>
              <a:rPr lang="en-US" baseline="0" dirty="0" smtClean="0"/>
              <a:t> This makes it easier to d</a:t>
            </a:r>
            <a:r>
              <a:rPr lang="en-US" dirty="0" smtClean="0"/>
              <a:t>esign an app that fits cleanly on a single host page. Within the host page</a:t>
            </a:r>
            <a:r>
              <a:rPr lang="en-US" baseline="0" dirty="0" smtClean="0"/>
              <a:t> you can also use </a:t>
            </a:r>
            <a:r>
              <a:rPr lang="en-US" dirty="0" smtClean="0"/>
              <a:t>an </a:t>
            </a:r>
            <a:r>
              <a:rPr lang="en-US" dirty="0" err="1" smtClean="0"/>
              <a:t>iFrame</a:t>
            </a:r>
            <a:r>
              <a:rPr lang="en-US" dirty="0" smtClean="0"/>
              <a:t> to host content and provide a navigation bar if needed to change the contents</a:t>
            </a:r>
            <a:r>
              <a:rPr lang="en-US" baseline="0" dirty="0" smtClean="0"/>
              <a:t> of the </a:t>
            </a:r>
            <a:r>
              <a:rPr lang="en-US" baseline="0" dirty="0" err="1" smtClean="0"/>
              <a:t>iFrane</a:t>
            </a:r>
            <a:r>
              <a:rPr lang="en-US" baseline="0" dirty="0" smtClean="0"/>
              <a:t> using JavaScript. Also consider how your add-in will provide informational messages to the user. Typically this is done by adding a HTML element such as a div to the host page and dynamically writing text inside using JavaScript.</a:t>
            </a:r>
            <a:endParaRPr lang="en-US" dirty="0" smtClean="0"/>
          </a:p>
          <a:p>
            <a:endParaRPr lang="en-US" dirty="0" smtClean="0"/>
          </a:p>
          <a:p>
            <a:r>
              <a:rPr lang="en-US" dirty="0" smtClean="0"/>
              <a:t>Here is a list of design issues to avoid. When creating hyperlinks, do not use &lt;a&gt; tags without</a:t>
            </a:r>
            <a:r>
              <a:rPr lang="en-US" baseline="0" dirty="0" smtClean="0"/>
              <a:t> a target attribute to open the link in a new window browser. You will find that such links are blocked by the Office UI if they attempt to take the user to a different domain. Also avoid links which navigate the user to pages which do not allow them to return to the start page as there is nothing similar to the back button inside the browser. Also, avoid interaction with the user using the poor man's technique of using the JavaScript alert function which has more restrictions inside an add-in than it does when used inside a  browser.</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84938-3506-4DA6-B670-23FF647A9E8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325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an add-in to provide custom menus to the user, you should understand that you have </a:t>
            </a:r>
            <a:r>
              <a:rPr lang="en-US" dirty="0" smtClean="0"/>
              <a:t>control only</a:t>
            </a:r>
            <a:r>
              <a:rPr lang="en-US" baseline="0" dirty="0" smtClean="0"/>
              <a:t> of the users interface </a:t>
            </a:r>
            <a:r>
              <a:rPr lang="en-US" dirty="0" smtClean="0"/>
              <a:t>inside the add-in but not any UI elements outside. You can override the add-in context menu that appears</a:t>
            </a:r>
            <a:r>
              <a:rPr lang="en-US" baseline="0" dirty="0" smtClean="0"/>
              <a:t> at the upper right-hand corner of an add-in. </a:t>
            </a:r>
            <a:r>
              <a:rPr lang="en-US" dirty="0" smtClean="0"/>
              <a:t>However, when creating an add-in you have no control over</a:t>
            </a:r>
            <a:r>
              <a:rPr lang="en-US" baseline="0" dirty="0" smtClean="0"/>
              <a:t> </a:t>
            </a:r>
            <a:r>
              <a:rPr lang="en-US" dirty="0" smtClean="0"/>
              <a:t>customizing any other menus within Office add-ins. </a:t>
            </a:r>
          </a:p>
          <a:p>
            <a:endParaRPr lang="en-US" dirty="0" smtClean="0"/>
          </a:p>
          <a:p>
            <a:r>
              <a:rPr lang="en-US" dirty="0" smtClean="0"/>
              <a:t>Also remember that you have the ability to save custom properties as name values pairs using the settings API.</a:t>
            </a:r>
            <a:r>
              <a:rPr lang="en-US" baseline="0" dirty="0" smtClean="0"/>
              <a:t> These names value pairs are saved within the current document with task pane add-ins and with content add-ins. </a:t>
            </a:r>
            <a:r>
              <a:rPr lang="en-US" dirty="0" smtClean="0"/>
              <a:t>With mail add-ins these property values are saved within Exchange along with the</a:t>
            </a:r>
            <a:r>
              <a:rPr lang="en-US" baseline="0" dirty="0" smtClean="0"/>
              <a:t> host message or appointment.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5E1850F-7595-48D2-899E-D3C1304F8E2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518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the language that is used to add executable code and behavior to an Office Add-in. The JavaScript you write for an add-in will typically take advantage of the various JavaScript APIs supplied for Office.js and other JavaScript library files for specific Office applications such as Word, Excel and Outlook. In addition to the Office JavaScript APIs, the JavaScript code you write for an Office Add-in can also take advantage of the ASP.NET AJAX library as well as jQuery.</a:t>
            </a:r>
          </a:p>
          <a:p>
            <a:endParaRPr lang="en-US" baseline="0" dirty="0" smtClean="0"/>
          </a:p>
          <a:p>
            <a:r>
              <a:rPr lang="en-US" baseline="0" dirty="0" smtClean="0"/>
              <a:t>The Office JavaScript API provide a top-level named Office which provides an initialize function. By overriding this function as shown in the code above, you can write code that will automatically execute as the end of the initialization process when an add-in is started. A common approach is to register a </a:t>
            </a:r>
            <a:r>
              <a:rPr lang="en-US" baseline="0" dirty="0" err="1" smtClean="0"/>
              <a:t>jQuery</a:t>
            </a:r>
            <a:r>
              <a:rPr lang="en-US" baseline="0" dirty="0" smtClean="0"/>
              <a:t> document ready event handler inside this function.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20</a:t>
            </a:fld>
            <a:endParaRPr lang="en-US"/>
          </a:p>
        </p:txBody>
      </p:sp>
    </p:spTree>
    <p:extLst>
      <p:ext uri="{BB962C8B-B14F-4D97-AF65-F5344CB8AC3E}">
        <p14:creationId xmlns:p14="http://schemas.microsoft.com/office/powerpoint/2010/main" val="2786821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press the {F5} with a Visual Studio project for an task</a:t>
            </a:r>
            <a:r>
              <a:rPr lang="en-US" baseline="0" dirty="0" smtClean="0"/>
              <a:t> p</a:t>
            </a:r>
            <a:r>
              <a:rPr lang="en-US" dirty="0" smtClean="0"/>
              <a:t>ane add-in or a content add-in,</a:t>
            </a:r>
            <a:r>
              <a:rPr lang="en-US" baseline="0" dirty="0" smtClean="0"/>
              <a:t> Visual Studio automatically adds a registry entry to allow Office applications such as Word and Excel to discover the add-in which makes it possible to add it to a document.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21</a:t>
            </a:fld>
            <a:endParaRPr lang="en-US"/>
          </a:p>
        </p:txBody>
      </p:sp>
    </p:spTree>
    <p:extLst>
      <p:ext uri="{BB962C8B-B14F-4D97-AF65-F5344CB8AC3E}">
        <p14:creationId xmlns:p14="http://schemas.microsoft.com/office/powerpoint/2010/main" val="15385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077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content controls, you must enable and show the Word Developer tab. Then you can add one or more Rich</a:t>
            </a:r>
            <a:r>
              <a:rPr lang="en-US" baseline="0" dirty="0" smtClean="0"/>
              <a:t> Text content controls to a Word document for binding. Also note that you must assign each content control with a unique Title property because that is the ID you will use to bind to the content control.</a:t>
            </a:r>
            <a:endParaRPr lang="en-US" dirty="0"/>
          </a:p>
        </p:txBody>
      </p:sp>
      <p:sp>
        <p:nvSpPr>
          <p:cNvPr id="4" name="Date Placeholder 3"/>
          <p:cNvSpPr>
            <a:spLocks noGrp="1"/>
          </p:cNvSpPr>
          <p:nvPr>
            <p:ph type="dt" idx="10"/>
          </p:nvPr>
        </p:nvSpPr>
        <p:spPr/>
        <p:txBody>
          <a:bodyPr/>
          <a:lstStyle/>
          <a:p>
            <a:fld id="{EAAF7A1D-E478-4D65-ACC8-4A753A4B48E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971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307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760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966">
              <a:lnSpc>
                <a:spcPts val="2166"/>
              </a:lnSpc>
              <a:spcAft>
                <a:spcPts val="500"/>
              </a:spcAft>
              <a:defRPr/>
            </a:pPr>
            <a:r>
              <a:rPr lang="da-DK" sz="1000" dirty="0" smtClean="0">
                <a:solidFill>
                  <a:srgbClr val="EE7816"/>
                </a:solidFill>
                <a:cs typeface="Segoe UI" pitchFamily="-65" charset="-52"/>
              </a:rPr>
              <a:t>Microsoft Word intorduced</a:t>
            </a:r>
            <a:r>
              <a:rPr lang="da-DK" sz="1000" baseline="0" dirty="0" smtClean="0">
                <a:solidFill>
                  <a:srgbClr val="EE7816"/>
                </a:solidFill>
                <a:cs typeface="Segoe UI" pitchFamily="-65" charset="-52"/>
              </a:rPr>
              <a:t> </a:t>
            </a:r>
            <a:r>
              <a:rPr lang="da-DK" sz="1000" dirty="0" smtClean="0">
                <a:solidFill>
                  <a:srgbClr val="EE7816"/>
                </a:solidFill>
                <a:cs typeface="Segoe UI" pitchFamily="-65" charset="-52"/>
              </a:rPr>
              <a:t>Content Controls in </a:t>
            </a:r>
            <a:r>
              <a:rPr lang="en-US" sz="900" dirty="0" smtClean="0">
                <a:solidFill>
                  <a:srgbClr val="595959"/>
                </a:solidFill>
              </a:rPr>
              <a:t>Office 2007. Content controls act as containers and user input controls</a:t>
            </a:r>
            <a:r>
              <a:rPr lang="en-US" sz="900" baseline="0" dirty="0" smtClean="0">
                <a:solidFill>
                  <a:srgbClr val="595959"/>
                </a:solidFill>
              </a:rPr>
              <a:t> </a:t>
            </a:r>
            <a:r>
              <a:rPr lang="en-US" sz="900" dirty="0" smtClean="0">
                <a:solidFill>
                  <a:srgbClr val="595959"/>
                </a:solidFill>
              </a:rPr>
              <a:t>for specific kinds of content. A valuable</a:t>
            </a:r>
            <a:r>
              <a:rPr lang="en-US" sz="900" baseline="0" dirty="0" smtClean="0">
                <a:solidFill>
                  <a:srgbClr val="595959"/>
                </a:solidFill>
              </a:rPr>
              <a:t> role of c</a:t>
            </a:r>
            <a:r>
              <a:rPr lang="en-US" sz="900" dirty="0" smtClean="0">
                <a:solidFill>
                  <a:srgbClr val="595959"/>
                </a:solidFill>
              </a:rPr>
              <a:t>ontent controls is that they can be mapped to nodes within a custom XML part which is an XML document with custom content which is embedded within a Office document such as a DOCX file.. </a:t>
            </a:r>
          </a:p>
          <a:p>
            <a:endParaRPr lang="en-US" dirty="0" smtClean="0"/>
          </a:p>
          <a:p>
            <a:pPr indent="-3966">
              <a:lnSpc>
                <a:spcPts val="2166"/>
              </a:lnSpc>
              <a:spcAft>
                <a:spcPts val="500"/>
              </a:spcAft>
              <a:defRPr/>
            </a:pPr>
            <a:r>
              <a:rPr lang="da-DK" sz="1000" dirty="0" smtClean="0">
                <a:solidFill>
                  <a:srgbClr val="EE7816"/>
                </a:solidFill>
                <a:cs typeface="Segoe UI" pitchFamily="-65" charset="-52"/>
              </a:rPr>
              <a:t>With Office 2013, there is a new content control for repeating sections. </a:t>
            </a:r>
            <a:r>
              <a:rPr lang="en-US" sz="900" dirty="0" smtClean="0">
                <a:solidFill>
                  <a:srgbClr val="595959"/>
                </a:solidFill>
              </a:rPr>
              <a:t>A Repeating Section content control provides the capability to bind to a collection of nodes which typically represent the many side on a one-to-many relationship as in the case where a single time summary document has many time activity entries. </a:t>
            </a:r>
          </a:p>
          <a:p>
            <a:endParaRPr lang="en-US" dirty="0"/>
          </a:p>
        </p:txBody>
      </p:sp>
    </p:spTree>
    <p:extLst>
      <p:ext uri="{BB962C8B-B14F-4D97-AF65-F5344CB8AC3E}">
        <p14:creationId xmlns:p14="http://schemas.microsoft.com/office/powerpoint/2010/main" val="3009876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Word document start by using the client request context returned by the </a:t>
            </a:r>
            <a:r>
              <a:rPr lang="en-US" sz="900" b="0" i="0" kern="1200" dirty="0" err="1" smtClean="0">
                <a:solidFill>
                  <a:schemeClr val="tx1"/>
                </a:solidFill>
                <a:effectLst/>
                <a:latin typeface="Segoe UI Light" pitchFamily="34" charset="0"/>
                <a:ea typeface="+mn-ea"/>
                <a:cs typeface="+mn-cs"/>
              </a:rPr>
              <a:t>Word.RequestContext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Word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Word application since they run in two different processes. The JavaScript runs in the user's browser within the task pane. Word runs in a different process, and in the case of Word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15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745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6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506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60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86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6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58821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to create a task pane add-in is that it provides Office users with a familiar user experience. For example Microsoft Word and Microsoft Excel have exposed many of its internal</a:t>
            </a:r>
            <a:r>
              <a:rPr lang="en-US" baseline="0" dirty="0" smtClean="0"/>
              <a:t> features using task panes so task pane add-ins provides a </a:t>
            </a:r>
            <a:r>
              <a:rPr lang="en-US" dirty="0" smtClean="0"/>
              <a:t>familiar Office UI paradigm.</a:t>
            </a:r>
          </a:p>
          <a:p>
            <a:pPr lvl="1"/>
            <a:endParaRPr lang="en-US" dirty="0" smtClean="0"/>
          </a:p>
          <a:p>
            <a:r>
              <a:rPr lang="en-US" dirty="0" smtClean="0"/>
              <a:t>Task pane add-ins are ideal for providing users with reference information. For example, a task pane add-in can perform Internet searches or lockups and provide reference information that can be inserted back into the current</a:t>
            </a:r>
            <a:r>
              <a:rPr lang="en-US" baseline="0" dirty="0" smtClean="0"/>
              <a:t> </a:t>
            </a:r>
            <a:r>
              <a:rPr lang="en-US" dirty="0" smtClean="0"/>
              <a:t>document.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contains a </a:t>
            </a:r>
            <a:r>
              <a:rPr lang="en-US" baseline="0" dirty="0" smtClean="0"/>
              <a:t>screenshot showing the add-in after it has been inserted in a document. In Microsoft Word 2013. Different add-ins provide different user experiences. This add-in which is available for free on the Office Store allows the  user to leverage the </a:t>
            </a:r>
            <a:r>
              <a:rPr lang="en-US" baseline="0" dirty="0" err="1" smtClean="0"/>
              <a:t>Marriam</a:t>
            </a:r>
            <a:r>
              <a:rPr lang="en-US" baseline="0" dirty="0" smtClean="0"/>
              <a:t>-Webster online dictionary lookup service to look up words and terms right from within Microsoft Word.</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0542AC-2E5E-4BC8-BBEE-E2E42C12BB5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391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Office Add-in using Visual Studio. First, you will create a new project using one of the project templates in Visual Studio. Next, you will create the user interface for the app using HTML5 and CSS. After that, you add behavior to the add-in by writing JavaScript. Finally, you will update the XML file which serves as the add-in manifest. After that, you can press the {F5} key to test and debug your add-in.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1621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9709777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69964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93125315"/>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59433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8606040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620462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756404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97108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67378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576560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15849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7861741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015063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0597145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69045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9538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5841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83382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640663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57357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592358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968013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839267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05455133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96747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0661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16220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12682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37352577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74633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352865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960987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2328170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46943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088477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16013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815460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21736781"/>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75059359"/>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43889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6817618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48169709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31077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8864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61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63122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2.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28693538"/>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915120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11848748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msdn.microsoft.com/en-us/library/office/fp142185(v=office.1501401).aspx"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0.tmp"/><Relationship Id="rId5" Type="http://schemas.openxmlformats.org/officeDocument/2006/relationships/image" Target="../media/image49.tmp"/><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4.xml"/><Relationship Id="rId1" Type="http://schemas.openxmlformats.org/officeDocument/2006/relationships/slideLayout" Target="../slideLayouts/slideLayout75.xml"/><Relationship Id="rId5" Type="http://schemas.openxmlformats.org/officeDocument/2006/relationships/image" Target="../media/image52.emf"/><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1.xml"/><Relationship Id="rId4" Type="http://schemas.openxmlformats.org/officeDocument/2006/relationships/image" Target="../media/image19.emf"/></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5.xml"/><Relationship Id="rId1" Type="http://schemas.openxmlformats.org/officeDocument/2006/relationships/slideLayout" Target="../slideLayouts/slideLayout75.xml"/><Relationship Id="rId6" Type="http://schemas.openxmlformats.org/officeDocument/2006/relationships/image" Target="../media/image54.emf"/><Relationship Id="rId11" Type="http://schemas.openxmlformats.org/officeDocument/2006/relationships/image" Target="../media/image56.png"/><Relationship Id="rId5" Type="http://schemas.openxmlformats.org/officeDocument/2006/relationships/image" Target="../media/image53.emf"/><Relationship Id="rId10" Type="http://schemas.openxmlformats.org/officeDocument/2006/relationships/image" Target="../media/image55.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Task Pane </a:t>
            </a:r>
            <a:r>
              <a:rPr lang="en-US" dirty="0" smtClean="0"/>
              <a:t>Add-in User </a:t>
            </a:r>
            <a:r>
              <a:rPr lang="en-US" dirty="0"/>
              <a:t>Experience</a:t>
            </a:r>
            <a:br>
              <a:rPr lang="en-US" dirty="0"/>
            </a:br>
            <a:endParaRPr lang="en-US" dirty="0"/>
          </a:p>
        </p:txBody>
      </p:sp>
      <p:sp>
        <p:nvSpPr>
          <p:cNvPr id="3" name="Text Placeholder 2"/>
          <p:cNvSpPr>
            <a:spLocks noGrp="1"/>
          </p:cNvSpPr>
          <p:nvPr>
            <p:ph type="body" sz="quarter" idx="10"/>
          </p:nvPr>
        </p:nvSpPr>
        <p:spPr/>
        <p:txBody>
          <a:bodyPr/>
          <a:lstStyle/>
          <a:p>
            <a:r>
              <a:rPr lang="en-US" sz="3600" dirty="0"/>
              <a:t>Familiar User Experience</a:t>
            </a:r>
          </a:p>
          <a:p>
            <a:pPr lvl="1"/>
            <a:r>
              <a:rPr lang="en-US" dirty="0"/>
              <a:t>Leverages familiar </a:t>
            </a:r>
            <a:r>
              <a:rPr lang="en-US" dirty="0" smtClean="0"/>
              <a:t>Office </a:t>
            </a:r>
            <a:r>
              <a:rPr lang="en-US" dirty="0"/>
              <a:t>UI paradigm</a:t>
            </a:r>
          </a:p>
          <a:p>
            <a:r>
              <a:rPr lang="en-US" sz="3600" dirty="0" smtClean="0"/>
              <a:t>Reference </a:t>
            </a:r>
            <a:r>
              <a:rPr lang="en-US" sz="3600" dirty="0"/>
              <a:t>Information</a:t>
            </a:r>
          </a:p>
          <a:p>
            <a:pPr lvl="1"/>
            <a:r>
              <a:rPr lang="en-US" dirty="0"/>
              <a:t>Ideal for providing </a:t>
            </a:r>
            <a:r>
              <a:rPr lang="en-US" dirty="0" smtClean="0"/>
              <a:t>reference </a:t>
            </a:r>
            <a:r>
              <a:rPr lang="en-US" dirty="0"/>
              <a:t>information </a:t>
            </a:r>
            <a:r>
              <a:rPr lang="en-US" dirty="0" smtClean="0"/>
              <a:t>associated </a:t>
            </a:r>
            <a:r>
              <a:rPr lang="en-US" dirty="0"/>
              <a:t>with document.</a:t>
            </a:r>
          </a:p>
          <a:p>
            <a:endParaRPr lang="en-US" dirty="0"/>
          </a:p>
          <a:p>
            <a:endParaRPr lang="en-US" dirty="0"/>
          </a:p>
        </p:txBody>
      </p:sp>
      <p:pic>
        <p:nvPicPr>
          <p:cNvPr id="5" name="Picture 4"/>
          <p:cNvPicPr>
            <a:picLocks noChangeAspect="1"/>
          </p:cNvPicPr>
          <p:nvPr/>
        </p:nvPicPr>
        <p:blipFill>
          <a:blip r:embed="rId3"/>
          <a:stretch>
            <a:fillRect/>
          </a:stretch>
        </p:blipFill>
        <p:spPr>
          <a:xfrm>
            <a:off x="1786656" y="3491435"/>
            <a:ext cx="6454667" cy="3209371"/>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17911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Developing Word Add-ins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321622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add-in shape and (2) which Office application are to be supported</a:t>
            </a:r>
            <a:endParaRPr lang="en-US" sz="1999" dirty="0"/>
          </a:p>
        </p:txBody>
      </p:sp>
      <p:grpSp>
        <p:nvGrpSpPr>
          <p:cNvPr id="10" name="Group 9"/>
          <p:cNvGrpSpPr/>
          <p:nvPr/>
        </p:nvGrpSpPr>
        <p:grpSpPr>
          <a:xfrm>
            <a:off x="151605" y="2672859"/>
            <a:ext cx="11884025" cy="4031033"/>
            <a:chOff x="-919140" y="2127021"/>
            <a:chExt cx="13107965" cy="4588597"/>
          </a:xfrm>
        </p:grpSpPr>
        <p:pic>
          <p:nvPicPr>
            <p:cNvPr id="6" name="Picture 5"/>
            <p:cNvPicPr>
              <a:picLocks noChangeAspect="1"/>
            </p:cNvPicPr>
            <p:nvPr/>
          </p:nvPicPr>
          <p:blipFill>
            <a:blip r:embed="rId3"/>
            <a:stretch>
              <a:fillRect/>
            </a:stretch>
          </p:blipFill>
          <p:spPr>
            <a:xfrm>
              <a:off x="-919140" y="2127021"/>
              <a:ext cx="4300073" cy="2971778"/>
            </a:xfrm>
            <a:prstGeom prst="rect">
              <a:avLst/>
            </a:prstGeom>
          </p:spPr>
        </p:pic>
        <p:pic>
          <p:nvPicPr>
            <p:cNvPr id="7" name="Picture 6"/>
            <p:cNvPicPr>
              <a:picLocks noChangeAspect="1"/>
            </p:cNvPicPr>
            <p:nvPr/>
          </p:nvPicPr>
          <p:blipFill>
            <a:blip r:embed="rId4"/>
            <a:stretch>
              <a:fillRect/>
            </a:stretch>
          </p:blipFill>
          <p:spPr>
            <a:xfrm>
              <a:off x="3528208" y="2824056"/>
              <a:ext cx="4256280" cy="3102138"/>
            </a:xfrm>
            <a:prstGeom prst="rect">
              <a:avLst/>
            </a:prstGeom>
          </p:spPr>
        </p:pic>
        <p:pic>
          <p:nvPicPr>
            <p:cNvPr id="8" name="Picture 7"/>
            <p:cNvPicPr>
              <a:picLocks noChangeAspect="1"/>
            </p:cNvPicPr>
            <p:nvPr/>
          </p:nvPicPr>
          <p:blipFill>
            <a:blip r:embed="rId5"/>
            <a:stretch>
              <a:fillRect/>
            </a:stretch>
          </p:blipFill>
          <p:spPr>
            <a:xfrm>
              <a:off x="7931763" y="3612910"/>
              <a:ext cx="4257062" cy="3102708"/>
            </a:xfrm>
            <a:prstGeom prst="rect">
              <a:avLst/>
            </a:prstGeom>
          </p:spPr>
        </p:pic>
      </p:grpSp>
    </p:spTree>
    <p:extLst>
      <p:ext uri="{BB962C8B-B14F-4D97-AF65-F5344CB8AC3E}">
        <p14:creationId xmlns:p14="http://schemas.microsoft.com/office/powerpoint/2010/main" val="1525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grpSp>
        <p:nvGrpSpPr>
          <p:cNvPr id="5" name="Group 4"/>
          <p:cNvGrpSpPr/>
          <p:nvPr/>
        </p:nvGrpSpPr>
        <p:grpSpPr>
          <a:xfrm>
            <a:off x="7937866" y="1322921"/>
            <a:ext cx="3644534" cy="4336995"/>
            <a:chOff x="1970820" y="1991428"/>
            <a:chExt cx="3888727" cy="4627585"/>
          </a:xfrm>
        </p:grpSpPr>
        <p:pic>
          <p:nvPicPr>
            <p:cNvPr id="6" name="Picture 5"/>
            <p:cNvPicPr>
              <a:picLocks noChangeAspect="1"/>
            </p:cNvPicPr>
            <p:nvPr/>
          </p:nvPicPr>
          <p:blipFill>
            <a:blip r:embed="rId3"/>
            <a:stretch>
              <a:fillRect/>
            </a:stretch>
          </p:blipFill>
          <p:spPr>
            <a:xfrm>
              <a:off x="1970820" y="1991428"/>
              <a:ext cx="3860820" cy="3942617"/>
            </a:xfrm>
            <a:prstGeom prst="rect">
              <a:avLst/>
            </a:prstGeom>
          </p:spPr>
        </p:pic>
        <p:pic>
          <p:nvPicPr>
            <p:cNvPr id="7" name="Picture 6"/>
            <p:cNvPicPr>
              <a:picLocks noChangeAspect="1"/>
            </p:cNvPicPr>
            <p:nvPr/>
          </p:nvPicPr>
          <p:blipFill>
            <a:blip r:embed="rId4"/>
            <a:stretch>
              <a:fillRect/>
            </a:stretch>
          </p:blipFill>
          <p:spPr>
            <a:xfrm>
              <a:off x="4430631" y="5107659"/>
              <a:ext cx="1428916" cy="1511354"/>
            </a:xfrm>
            <a:prstGeom prst="rect">
              <a:avLst/>
            </a:prstGeom>
            <a:ln w="19050">
              <a:solidFill>
                <a:schemeClr val="bg1">
                  <a:lumMod val="50000"/>
                </a:schemeClr>
              </a:solidFill>
            </a:ln>
          </p:spPr>
        </p:pic>
        <p:cxnSp>
          <p:nvCxnSpPr>
            <p:cNvPr id="8" name="Straight Arrow Connector 7"/>
            <p:cNvCxnSpPr/>
            <p:nvPr/>
          </p:nvCxnSpPr>
          <p:spPr>
            <a:xfrm flipV="1">
              <a:off x="2860432" y="5181600"/>
              <a:ext cx="1395045" cy="3901"/>
            </a:xfrm>
            <a:prstGeom prst="straightConnector1">
              <a:avLst/>
            </a:prstGeom>
            <a:ln w="28575">
              <a:solidFill>
                <a:srgbClr val="EB3C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625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4" name="Picture 3"/>
          <p:cNvPicPr>
            <a:picLocks noChangeAspect="1"/>
          </p:cNvPicPr>
          <p:nvPr/>
        </p:nvPicPr>
        <p:blipFill>
          <a:blip r:embed="rId3"/>
          <a:stretch>
            <a:fillRect/>
          </a:stretch>
        </p:blipFill>
        <p:spPr>
          <a:xfrm>
            <a:off x="1086460" y="1125415"/>
            <a:ext cx="9534648" cy="5197525"/>
          </a:xfrm>
          <a:prstGeom prst="rect">
            <a:avLst/>
          </a:prstGeom>
          <a:ln>
            <a:solidFill>
              <a:schemeClr val="bg1">
                <a:lumMod val="50000"/>
              </a:schemeClr>
            </a:solidFill>
          </a:ln>
        </p:spPr>
      </p:pic>
    </p:spTree>
    <p:extLst>
      <p:ext uri="{BB962C8B-B14F-4D97-AF65-F5344CB8AC3E}">
        <p14:creationId xmlns:p14="http://schemas.microsoft.com/office/powerpoint/2010/main" val="35010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 XML View</a:t>
            </a:r>
            <a:endParaRPr lang="en-US" dirty="0"/>
          </a:p>
        </p:txBody>
      </p:sp>
      <p:pic>
        <p:nvPicPr>
          <p:cNvPr id="6" name="Picture 5"/>
          <p:cNvPicPr>
            <a:picLocks noChangeAspect="1"/>
          </p:cNvPicPr>
          <p:nvPr/>
        </p:nvPicPr>
        <p:blipFill>
          <a:blip r:embed="rId3"/>
          <a:stretch>
            <a:fillRect/>
          </a:stretch>
        </p:blipFill>
        <p:spPr>
          <a:xfrm>
            <a:off x="253316" y="1465384"/>
            <a:ext cx="1838369" cy="3035110"/>
          </a:xfrm>
          <a:prstGeom prst="rect">
            <a:avLst/>
          </a:prstGeom>
        </p:spPr>
      </p:pic>
      <p:pic>
        <p:nvPicPr>
          <p:cNvPr id="7" name="Picture 6"/>
          <p:cNvPicPr>
            <a:picLocks noChangeAspect="1"/>
          </p:cNvPicPr>
          <p:nvPr/>
        </p:nvPicPr>
        <p:blipFill>
          <a:blip r:embed="rId4"/>
          <a:stretch>
            <a:fillRect/>
          </a:stretch>
        </p:blipFill>
        <p:spPr>
          <a:xfrm>
            <a:off x="2577475" y="1465384"/>
            <a:ext cx="9334288" cy="5156227"/>
          </a:xfrm>
          <a:prstGeom prst="rect">
            <a:avLst/>
          </a:prstGeom>
          <a:ln>
            <a:solidFill>
              <a:schemeClr val="bg1">
                <a:lumMod val="50000"/>
              </a:schemeClr>
            </a:solidFill>
          </a:ln>
        </p:spPr>
      </p:pic>
      <p:cxnSp>
        <p:nvCxnSpPr>
          <p:cNvPr id="10" name="Straight Arrow Connector 9"/>
          <p:cNvCxnSpPr/>
          <p:nvPr/>
        </p:nvCxnSpPr>
        <p:spPr>
          <a:xfrm>
            <a:off x="1744069" y="2450123"/>
            <a:ext cx="833406" cy="46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52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245385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Navigation and Links</a:t>
            </a:r>
            <a:endParaRPr lang="en-US" dirty="0"/>
          </a:p>
        </p:txBody>
      </p:sp>
      <p:sp>
        <p:nvSpPr>
          <p:cNvPr id="3" name="Content Placeholder 2"/>
          <p:cNvSpPr>
            <a:spLocks noGrp="1"/>
          </p:cNvSpPr>
          <p:nvPr>
            <p:ph type="body" sz="quarter" idx="10"/>
          </p:nvPr>
        </p:nvSpPr>
        <p:spPr/>
        <p:txBody>
          <a:bodyPr/>
          <a:lstStyle/>
          <a:p>
            <a:r>
              <a:rPr lang="en-US" dirty="0" smtClean="0"/>
              <a:t>DOs</a:t>
            </a:r>
          </a:p>
          <a:p>
            <a:pPr lvl="1"/>
            <a:r>
              <a:rPr lang="en-US" dirty="0" smtClean="0"/>
              <a:t>Provide hyperlinks to open in browser</a:t>
            </a:r>
          </a:p>
          <a:p>
            <a:pPr lvl="1"/>
            <a:r>
              <a:rPr lang="en-US" dirty="0" smtClean="0"/>
              <a:t>Design app to fit on one host page</a:t>
            </a:r>
          </a:p>
          <a:p>
            <a:pPr lvl="1"/>
            <a:r>
              <a:rPr lang="en-US" dirty="0" smtClean="0"/>
              <a:t>Use </a:t>
            </a:r>
            <a:r>
              <a:rPr lang="en-US" dirty="0" err="1" smtClean="0"/>
              <a:t>iFrame</a:t>
            </a:r>
            <a:r>
              <a:rPr lang="en-US" dirty="0" smtClean="0"/>
              <a:t> with navigation bar if absolutely necessary</a:t>
            </a:r>
          </a:p>
          <a:p>
            <a:pPr lvl="1"/>
            <a:r>
              <a:rPr lang="en-US" dirty="0" smtClean="0"/>
              <a:t>Consider ways to provide messages to users</a:t>
            </a:r>
          </a:p>
          <a:p>
            <a:endParaRPr lang="en-US" dirty="0" smtClean="0"/>
          </a:p>
          <a:p>
            <a:r>
              <a:rPr lang="en-US" dirty="0" smtClean="0"/>
              <a:t>DON’Ts</a:t>
            </a:r>
            <a:endParaRPr lang="en-US" dirty="0"/>
          </a:p>
          <a:p>
            <a:pPr lvl="1"/>
            <a:r>
              <a:rPr lang="en-US" dirty="0" smtClean="0"/>
              <a:t>Expect </a:t>
            </a:r>
            <a:r>
              <a:rPr lang="en-US" dirty="0"/>
              <a:t>hyperlinks to open in </a:t>
            </a:r>
            <a:r>
              <a:rPr lang="en-US" dirty="0" smtClean="0"/>
              <a:t>app window </a:t>
            </a:r>
            <a:r>
              <a:rPr lang="en-US" dirty="0"/>
              <a:t>(blocked).</a:t>
            </a:r>
          </a:p>
          <a:p>
            <a:pPr lvl="1"/>
            <a:r>
              <a:rPr lang="en-US" dirty="0" smtClean="0"/>
              <a:t>Send </a:t>
            </a:r>
            <a:r>
              <a:rPr lang="en-US" dirty="0"/>
              <a:t>users to trapped pages via poor navigation trails </a:t>
            </a:r>
            <a:endParaRPr lang="en-US" dirty="0" smtClean="0"/>
          </a:p>
          <a:p>
            <a:pPr lvl="1"/>
            <a:r>
              <a:rPr lang="en-US" dirty="0" smtClean="0"/>
              <a:t>Use alerts</a:t>
            </a:r>
          </a:p>
          <a:p>
            <a:endParaRPr lang="en-US" dirty="0"/>
          </a:p>
        </p:txBody>
      </p:sp>
    </p:spTree>
    <p:extLst>
      <p:ext uri="{BB962C8B-B14F-4D97-AF65-F5344CB8AC3E}">
        <p14:creationId xmlns:p14="http://schemas.microsoft.com/office/powerpoint/2010/main" val="247052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Context Menus and Settings Controls</a:t>
            </a:r>
            <a:endParaRPr lang="en-US" dirty="0"/>
          </a:p>
        </p:txBody>
      </p:sp>
      <p:sp>
        <p:nvSpPr>
          <p:cNvPr id="3" name="Content Placeholder 2"/>
          <p:cNvSpPr>
            <a:spLocks noGrp="1"/>
          </p:cNvSpPr>
          <p:nvPr>
            <p:ph type="body" sz="quarter" idx="10"/>
          </p:nvPr>
        </p:nvSpPr>
        <p:spPr/>
        <p:txBody>
          <a:bodyPr/>
          <a:lstStyle/>
          <a:p>
            <a:r>
              <a:rPr lang="en-US" dirty="0" smtClean="0"/>
              <a:t>Full control of what is inside the Office Add-ins</a:t>
            </a:r>
          </a:p>
          <a:p>
            <a:pPr lvl="1"/>
            <a:r>
              <a:rPr lang="en-US" dirty="0" smtClean="0"/>
              <a:t>Developer can override the right-click Context Menu</a:t>
            </a:r>
          </a:p>
          <a:p>
            <a:r>
              <a:rPr lang="en-US" dirty="0" smtClean="0"/>
              <a:t>No Control to customize the Add-in container menus</a:t>
            </a:r>
          </a:p>
          <a:p>
            <a:pPr lvl="1"/>
            <a:r>
              <a:rPr lang="en-US" dirty="0" smtClean="0"/>
              <a:t>Developer cannot customize Task Pane or Content/Chart object menu</a:t>
            </a:r>
          </a:p>
          <a:p>
            <a:r>
              <a:rPr lang="en-US" dirty="0" smtClean="0"/>
              <a:t>Ability to save settings to “property bag”</a:t>
            </a:r>
          </a:p>
          <a:p>
            <a:pPr lvl="1"/>
            <a:r>
              <a:rPr lang="en-US" dirty="0" smtClean="0"/>
              <a:t>Property bag values saved with the add-in within the document</a:t>
            </a:r>
          </a:p>
          <a:p>
            <a:pPr lvl="1"/>
            <a:r>
              <a:rPr lang="en-US" dirty="0" smtClean="0"/>
              <a:t>With Mail </a:t>
            </a:r>
            <a:r>
              <a:rPr lang="en-US" dirty="0"/>
              <a:t>Office Add-ins property </a:t>
            </a:r>
            <a:r>
              <a:rPr lang="en-US" dirty="0" smtClean="0"/>
              <a:t>bag values save within Exchange</a:t>
            </a:r>
            <a:endParaRPr lang="en-US" dirty="0"/>
          </a:p>
        </p:txBody>
      </p:sp>
    </p:spTree>
    <p:extLst>
      <p:ext uri="{BB962C8B-B14F-4D97-AF65-F5344CB8AC3E}">
        <p14:creationId xmlns:p14="http://schemas.microsoft.com/office/powerpoint/2010/main" val="310932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2055531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Added by Visual Studio</a:t>
            </a:r>
            <a:endParaRPr lang="en-US" dirty="0"/>
          </a:p>
        </p:txBody>
      </p:sp>
      <p:pic>
        <p:nvPicPr>
          <p:cNvPr id="4" name="Picture 3"/>
          <p:cNvPicPr>
            <a:picLocks noChangeAspect="1"/>
          </p:cNvPicPr>
          <p:nvPr/>
        </p:nvPicPr>
        <p:blipFill>
          <a:blip r:embed="rId3"/>
          <a:stretch>
            <a:fillRect/>
          </a:stretch>
        </p:blipFill>
        <p:spPr>
          <a:xfrm>
            <a:off x="2858110" y="1197585"/>
            <a:ext cx="5886450" cy="5400675"/>
          </a:xfrm>
          <a:prstGeom prst="rect">
            <a:avLst/>
          </a:prstGeom>
          <a:ln>
            <a:solidFill>
              <a:schemeClr val="bg1">
                <a:lumMod val="50000"/>
              </a:schemeClr>
            </a:solidFill>
          </a:ln>
        </p:spPr>
      </p:pic>
    </p:spTree>
    <p:extLst>
      <p:ext uri="{BB962C8B-B14F-4D97-AF65-F5344CB8AC3E}">
        <p14:creationId xmlns:p14="http://schemas.microsoft.com/office/powerpoint/2010/main" val="196685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Test/Debug the Office Add-in using {F5}</a:t>
            </a:r>
            <a:endParaRPr lang="en-US" sz="4800" dirty="0"/>
          </a:p>
        </p:txBody>
      </p:sp>
      <p:sp>
        <p:nvSpPr>
          <p:cNvPr id="2" name="Text Placeholder 1"/>
          <p:cNvSpPr>
            <a:spLocks noGrp="1"/>
          </p:cNvSpPr>
          <p:nvPr>
            <p:ph type="body" sz="quarter" idx="10"/>
          </p:nvPr>
        </p:nvSpPr>
        <p:spPr/>
        <p:txBody>
          <a:bodyPr/>
          <a:lstStyle/>
          <a:p>
            <a:r>
              <a:rPr lang="en-US" dirty="0" smtClean="0"/>
              <a:t>When you press the {F5} key…</a:t>
            </a:r>
          </a:p>
          <a:p>
            <a:pPr lvl="1"/>
            <a:r>
              <a:rPr lang="en-US" dirty="0" smtClean="0"/>
              <a:t>Visual Studio builds the app package and temporarily registers it</a:t>
            </a:r>
          </a:p>
          <a:p>
            <a:pPr lvl="1"/>
            <a:r>
              <a:rPr lang="en-US" dirty="0" smtClean="0"/>
              <a:t>Visual Studio starts Microsoft Word and adds the add-in to new Word document</a:t>
            </a:r>
          </a:p>
          <a:p>
            <a:pPr lvl="1"/>
            <a:endParaRPr lang="en-US" dirty="0" smtClean="0"/>
          </a:p>
          <a:p>
            <a:pPr lvl="1"/>
            <a:endParaRPr lang="en-US" dirty="0"/>
          </a:p>
        </p:txBody>
      </p:sp>
      <p:pic>
        <p:nvPicPr>
          <p:cNvPr id="5" name="Picture 4"/>
          <p:cNvPicPr>
            <a:picLocks noChangeAspect="1"/>
          </p:cNvPicPr>
          <p:nvPr/>
        </p:nvPicPr>
        <p:blipFill>
          <a:blip r:embed="rId3"/>
          <a:stretch>
            <a:fillRect/>
          </a:stretch>
        </p:blipFill>
        <p:spPr>
          <a:xfrm>
            <a:off x="1200759" y="2959191"/>
            <a:ext cx="5176594" cy="3684319"/>
          </a:xfrm>
          <a:prstGeom prst="rect">
            <a:avLst/>
          </a:prstGeom>
          <a:ln>
            <a:solidFill>
              <a:schemeClr val="bg1">
                <a:lumMod val="50000"/>
              </a:schemeClr>
            </a:solidFill>
          </a:ln>
        </p:spPr>
      </p:pic>
    </p:spTree>
    <p:extLst>
      <p:ext uri="{BB962C8B-B14F-4D97-AF65-F5344CB8AC3E}">
        <p14:creationId xmlns:p14="http://schemas.microsoft.com/office/powerpoint/2010/main" val="206579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Office Add-in Targeting Microsoft Word</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889409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a:t>
            </a:r>
            <a:r>
              <a:rPr lang="en-US" dirty="0" smtClean="0"/>
              <a:t/>
            </a:r>
            <a:br>
              <a:rPr lang="en-US" dirty="0" smtClean="0"/>
            </a:br>
            <a:r>
              <a:rPr lang="en-US" dirty="0" smtClean="0"/>
              <a:t>with </a:t>
            </a:r>
            <a:r>
              <a:rPr lang="en-US" dirty="0"/>
              <a:t>Documents</a:t>
            </a:r>
          </a:p>
        </p:txBody>
      </p:sp>
    </p:spTree>
    <p:extLst>
      <p:ext uri="{BB962C8B-B14F-4D97-AF65-F5344CB8AC3E}">
        <p14:creationId xmlns:p14="http://schemas.microsoft.com/office/powerpoint/2010/main" val="208029294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more at </a:t>
            </a:r>
            <a:r>
              <a:rPr lang="en-US" sz="1800" b="1" dirty="0" smtClean="0">
                <a:hlinkClick r:id="rId2"/>
              </a:rPr>
              <a:t>http</a:t>
            </a:r>
            <a:r>
              <a:rPr lang="en-US" sz="1800" b="1" dirty="0">
                <a:hlinkClick r:id="rId2"/>
              </a:rPr>
              <a:t>://msdn.microsoft.com/en-us/library/office/fp142185(v=office.1501401).</a:t>
            </a:r>
            <a:r>
              <a:rPr lang="en-US" sz="1800" b="1" dirty="0" smtClean="0">
                <a:hlinkClick r:id="rId2"/>
              </a:rPr>
              <a:t>aspx</a:t>
            </a:r>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Add-ins</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344661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962155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40178481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Bindings</a:t>
            </a:r>
            <a:endParaRPr lang="en-US" dirty="0"/>
          </a:p>
        </p:txBody>
      </p:sp>
    </p:spTree>
    <p:extLst>
      <p:ext uri="{BB962C8B-B14F-4D97-AF65-F5344CB8AC3E}">
        <p14:creationId xmlns:p14="http://schemas.microsoft.com/office/powerpoint/2010/main" val="25199311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Office Word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Office Word Add-ins</a:t>
            </a:r>
            <a:endParaRPr lang="en-US" dirty="0"/>
          </a:p>
        </p:txBody>
      </p:sp>
      <p:sp>
        <p:nvSpPr>
          <p:cNvPr id="3" name="Text Placeholder 2"/>
          <p:cNvSpPr>
            <a:spLocks noGrp="1"/>
          </p:cNvSpPr>
          <p:nvPr>
            <p:ph type="body" sz="quarter" idx="10"/>
          </p:nvPr>
        </p:nvSpPr>
        <p:spPr/>
        <p:txBody>
          <a:bodyPr/>
          <a:lstStyle/>
          <a:p>
            <a:r>
              <a:rPr lang="en-US" dirty="0" smtClean="0"/>
              <a:t>Word supports data binding to content in document</a:t>
            </a:r>
          </a:p>
          <a:p>
            <a:pPr lvl="1">
              <a:lnSpc>
                <a:spcPct val="150000"/>
              </a:lnSpc>
            </a:pPr>
            <a:r>
              <a:rPr lang="en-US" dirty="0" smtClean="0"/>
              <a:t>Word currently only supports binding with Rich Text content control</a:t>
            </a:r>
          </a:p>
          <a:p>
            <a:pPr lvl="1">
              <a:lnSpc>
                <a:spcPct val="150000"/>
              </a:lnSpc>
            </a:pPr>
            <a:r>
              <a:rPr lang="en-US" dirty="0" smtClean="0"/>
              <a:t>Bindings created using content control Title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8807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Content Controls</a:t>
            </a:r>
            <a:endParaRPr lang="en-US" dirty="0"/>
          </a:p>
        </p:txBody>
      </p:sp>
      <p:sp>
        <p:nvSpPr>
          <p:cNvPr id="6" name="Text Placeholder 5"/>
          <p:cNvSpPr>
            <a:spLocks noGrp="1"/>
          </p:cNvSpPr>
          <p:nvPr>
            <p:ph type="body" sz="quarter" idx="10"/>
          </p:nvPr>
        </p:nvSpPr>
        <p:spPr/>
        <p:txBody>
          <a:bodyPr/>
          <a:lstStyle/>
          <a:p>
            <a:pPr lvl="1"/>
            <a:r>
              <a:rPr lang="en-US" dirty="0" smtClean="0"/>
              <a:t>Add Rich Text content control from Developer tab</a:t>
            </a:r>
          </a:p>
          <a:p>
            <a:pPr lvl="1"/>
            <a:endParaRPr lang="en-US" dirty="0"/>
          </a:p>
          <a:p>
            <a:pPr lvl="1"/>
            <a:endParaRPr lang="en-US" dirty="0" smtClean="0"/>
          </a:p>
          <a:p>
            <a:pPr lvl="1"/>
            <a:endParaRPr lang="en-US" dirty="0"/>
          </a:p>
          <a:p>
            <a:pPr lvl="1"/>
            <a:endParaRPr lang="en-US" dirty="0" smtClean="0"/>
          </a:p>
          <a:p>
            <a:pPr lvl="1"/>
            <a:r>
              <a:rPr lang="en-US" dirty="0" smtClean="0"/>
              <a:t>Modify content control Title property to assign ID for binding</a:t>
            </a:r>
            <a:endParaRPr lang="en-US" dirty="0"/>
          </a:p>
        </p:txBody>
      </p:sp>
      <p:pic>
        <p:nvPicPr>
          <p:cNvPr id="7" name="Picture 6"/>
          <p:cNvPicPr>
            <a:picLocks noChangeAspect="1"/>
          </p:cNvPicPr>
          <p:nvPr/>
        </p:nvPicPr>
        <p:blipFill>
          <a:blip r:embed="rId3"/>
          <a:stretch>
            <a:fillRect/>
          </a:stretch>
        </p:blipFill>
        <p:spPr>
          <a:xfrm>
            <a:off x="1043231" y="3868614"/>
            <a:ext cx="3956566" cy="2886442"/>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1043231" y="1876909"/>
            <a:ext cx="6474192" cy="1185415"/>
          </a:xfrm>
          <a:prstGeom prst="rect">
            <a:avLst/>
          </a:prstGeom>
          <a:ln>
            <a:solidFill>
              <a:schemeClr val="bg1">
                <a:lumMod val="50000"/>
              </a:schemeClr>
            </a:solidFill>
          </a:ln>
        </p:spPr>
      </p:pic>
    </p:spTree>
    <p:extLst>
      <p:ext uri="{BB962C8B-B14F-4D97-AF65-F5344CB8AC3E}">
        <p14:creationId xmlns:p14="http://schemas.microsoft.com/office/powerpoint/2010/main" val="12539262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37104618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r>
              <a:rPr lang="en-US" dirty="0" smtClean="0"/>
              <a:t>()</a:t>
            </a:r>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3586725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Open XML and Content Control Refresher</a:t>
            </a:r>
          </a:p>
        </p:txBody>
      </p:sp>
      <p:sp>
        <p:nvSpPr>
          <p:cNvPr id="54" name="Content Placeholder 53"/>
          <p:cNvSpPr>
            <a:spLocks noGrp="1"/>
          </p:cNvSpPr>
          <p:nvPr>
            <p:ph type="body" sz="quarter" idx="10"/>
          </p:nvPr>
        </p:nvSpPr>
        <p:spPr/>
        <p:txBody>
          <a:bodyPr/>
          <a:lstStyle/>
          <a:p>
            <a:r>
              <a:rPr lang="en-US" sz="2399" dirty="0"/>
              <a:t>The </a:t>
            </a:r>
            <a:r>
              <a:rPr lang="en-US" sz="2399" dirty="0" err="1"/>
              <a:t>TimeSummary</a:t>
            </a:r>
            <a:r>
              <a:rPr lang="en-US" sz="2399" dirty="0"/>
              <a:t> document contains custom XML document</a:t>
            </a:r>
          </a:p>
          <a:p>
            <a:pPr lvl="1"/>
            <a:r>
              <a:rPr lang="en-US" sz="1999" dirty="0"/>
              <a:t>Inner XML document contains elements bound to Word Content Controls</a:t>
            </a:r>
          </a:p>
          <a:p>
            <a:pPr lvl="1"/>
            <a:r>
              <a:rPr lang="en-US" sz="1999" dirty="0"/>
              <a:t>Custom XML document can be modified/updated by your app</a:t>
            </a:r>
          </a:p>
          <a:p>
            <a:pPr lvl="1"/>
            <a:r>
              <a:rPr lang="en-US" sz="1999" dirty="0"/>
              <a:t>Custom XML document can be modified by user input</a:t>
            </a:r>
          </a:p>
          <a:p>
            <a:endParaRPr lang="en-US" sz="2399" dirty="0"/>
          </a:p>
        </p:txBody>
      </p:sp>
      <p:sp>
        <p:nvSpPr>
          <p:cNvPr id="32" name="Rounded Rectangle 31"/>
          <p:cNvSpPr/>
          <p:nvPr/>
        </p:nvSpPr>
        <p:spPr bwMode="auto">
          <a:xfrm>
            <a:off x="5834132" y="3018220"/>
            <a:ext cx="1894318" cy="309374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latin typeface="Segoe Condensed" pitchFamily="34" charset="0"/>
            </a:endParaRPr>
          </a:p>
        </p:txBody>
      </p:sp>
      <p:sp>
        <p:nvSpPr>
          <p:cNvPr id="36" name="Rectangle 35"/>
          <p:cNvSpPr/>
          <p:nvPr/>
        </p:nvSpPr>
        <p:spPr bwMode="auto">
          <a:xfrm>
            <a:off x="6803753" y="425686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word</a:t>
            </a:r>
          </a:p>
        </p:txBody>
      </p:sp>
      <p:sp>
        <p:nvSpPr>
          <p:cNvPr id="37" name="Rectangle 36"/>
          <p:cNvSpPr/>
          <p:nvPr/>
        </p:nvSpPr>
        <p:spPr bwMode="auto">
          <a:xfrm>
            <a:off x="5957539"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_</a:t>
            </a:r>
            <a:r>
              <a:rPr lang="en-US" sz="800" b="1" dirty="0" err="1">
                <a:solidFill>
                  <a:schemeClr val="bg1"/>
                </a:solidFill>
                <a:ea typeface="Segoe UI" pitchFamily="34" charset="0"/>
                <a:cs typeface="Segoe UI" pitchFamily="34" charset="0"/>
              </a:rPr>
              <a:t>rels</a:t>
            </a:r>
            <a:endParaRPr lang="en-US" sz="800" b="1" dirty="0">
              <a:solidFill>
                <a:schemeClr val="bg1"/>
              </a:solidFill>
              <a:ea typeface="Segoe UI" pitchFamily="34" charset="0"/>
              <a:cs typeface="Segoe UI" pitchFamily="34" charset="0"/>
            </a:endParaRPr>
          </a:p>
        </p:txBody>
      </p:sp>
      <p:sp>
        <p:nvSpPr>
          <p:cNvPr id="38" name="Rectangle 37"/>
          <p:cNvSpPr/>
          <p:nvPr/>
        </p:nvSpPr>
        <p:spPr bwMode="auto">
          <a:xfrm>
            <a:off x="6803753"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customXml</a:t>
            </a:r>
            <a:endParaRPr lang="en-US" sz="800" b="1" dirty="0">
              <a:solidFill>
                <a:schemeClr val="bg1"/>
              </a:solidFill>
              <a:ea typeface="Segoe UI" pitchFamily="34" charset="0"/>
              <a:cs typeface="Segoe UI" pitchFamily="34" charset="0"/>
            </a:endParaRPr>
          </a:p>
        </p:txBody>
      </p:sp>
      <p:sp>
        <p:nvSpPr>
          <p:cNvPr id="39" name="Rectangle 38"/>
          <p:cNvSpPr/>
          <p:nvPr/>
        </p:nvSpPr>
        <p:spPr bwMode="auto">
          <a:xfrm>
            <a:off x="5957539" y="4256864"/>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docProps</a:t>
            </a:r>
            <a:endParaRPr lang="en-US" sz="800" b="1" dirty="0">
              <a:solidFill>
                <a:schemeClr val="bg1"/>
              </a:solidFill>
              <a:ea typeface="Segoe UI" pitchFamily="34" charset="0"/>
              <a:cs typeface="Segoe UI" pitchFamily="34" charset="0"/>
            </a:endParaRPr>
          </a:p>
        </p:txBody>
      </p:sp>
      <p:sp>
        <p:nvSpPr>
          <p:cNvPr id="41" name="Rectangle 40"/>
          <p:cNvSpPr/>
          <p:nvPr/>
        </p:nvSpPr>
        <p:spPr bwMode="auto">
          <a:xfrm>
            <a:off x="6803753" y="5112432"/>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endParaRPr lang="en-US" sz="800" b="1" dirty="0" err="1">
              <a:solidFill>
                <a:schemeClr val="bg1"/>
              </a:solidFill>
              <a:ea typeface="Segoe UI" pitchFamily="34" charset="0"/>
              <a:cs typeface="Segoe UI" pitchFamily="34" charset="0"/>
            </a:endParaRPr>
          </a:p>
        </p:txBody>
      </p:sp>
      <p:sp>
        <p:nvSpPr>
          <p:cNvPr id="42" name="Rectangle 41"/>
          <p:cNvSpPr/>
          <p:nvPr/>
        </p:nvSpPr>
        <p:spPr bwMode="auto">
          <a:xfrm>
            <a:off x="5957539" y="511243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Content Types</a:t>
            </a:r>
          </a:p>
        </p:txBody>
      </p:sp>
      <p:sp>
        <p:nvSpPr>
          <p:cNvPr id="44" name="Rectangle 43"/>
          <p:cNvSpPr/>
          <p:nvPr/>
        </p:nvSpPr>
        <p:spPr bwMode="auto">
          <a:xfrm>
            <a:off x="5814349" y="3018221"/>
            <a:ext cx="1950034" cy="306513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45" name="TextBox 44"/>
          <p:cNvSpPr txBox="1"/>
          <p:nvPr/>
        </p:nvSpPr>
        <p:spPr>
          <a:xfrm>
            <a:off x="6154575" y="3129679"/>
            <a:ext cx="1362197" cy="184618"/>
          </a:xfrm>
          <a:prstGeom prst="rect">
            <a:avLst/>
          </a:prstGeom>
          <a:noFill/>
        </p:spPr>
        <p:txBody>
          <a:bodyPr wrap="none" lIns="0" tIns="0" rIns="0" bIns="0" rtlCol="0">
            <a:spAutoFit/>
          </a:bodyPr>
          <a:lstStyle/>
          <a:p>
            <a:r>
              <a:rPr lang="en-US" sz="1200" b="1" dirty="0">
                <a:solidFill>
                  <a:schemeClr val="bg1"/>
                </a:solidFill>
              </a:rPr>
              <a:t>Word file structure</a:t>
            </a:r>
          </a:p>
        </p:txBody>
      </p:sp>
      <p:pic>
        <p:nvPicPr>
          <p:cNvPr id="46" name="Picture 3" descr="\\MAGNUM\Projects\Microsoft\Cloud Power FY12\Design\ICONS_PNG\Document.png"/>
          <p:cNvPicPr>
            <a:picLocks noChangeAspect="1" noChangeArrowheads="1"/>
          </p:cNvPicPr>
          <p:nvPr/>
        </p:nvPicPr>
        <p:blipFill>
          <a:blip r:embed="rId3" cstate="print">
            <a:lum bright="100000"/>
          </a:blip>
          <a:stretch>
            <a:fillRect/>
          </a:stretch>
        </p:blipFill>
        <p:spPr bwMode="auto">
          <a:xfrm>
            <a:off x="6180401" y="5255521"/>
            <a:ext cx="390006" cy="390108"/>
          </a:xfrm>
          <a:prstGeom prst="rect">
            <a:avLst/>
          </a:prstGeom>
          <a:noFill/>
        </p:spPr>
      </p:pic>
      <p:pic>
        <p:nvPicPr>
          <p:cNvPr id="47" name="Picture 46" descr="C:\Users\mitchellg\Desktop\Folder.png"/>
          <p:cNvPicPr>
            <a:picLocks noChangeAspect="1" noChangeArrowheads="1"/>
          </p:cNvPicPr>
          <p:nvPr/>
        </p:nvPicPr>
        <p:blipFill>
          <a:blip r:embed="rId4" cstate="print">
            <a:lum bright="100000"/>
          </a:blip>
          <a:srcRect/>
          <a:stretch>
            <a:fillRect/>
          </a:stretch>
        </p:blipFill>
        <p:spPr bwMode="auto">
          <a:xfrm>
            <a:off x="6152542" y="4411464"/>
            <a:ext cx="445722" cy="445838"/>
          </a:xfrm>
          <a:prstGeom prst="rect">
            <a:avLst/>
          </a:prstGeom>
          <a:noFill/>
        </p:spPr>
      </p:pic>
      <p:pic>
        <p:nvPicPr>
          <p:cNvPr id="48" name="Picture 47" descr="C:\Users\mitchellg\Desktop\Folder.png"/>
          <p:cNvPicPr>
            <a:picLocks noChangeAspect="1" noChangeArrowheads="1"/>
          </p:cNvPicPr>
          <p:nvPr/>
        </p:nvPicPr>
        <p:blipFill>
          <a:blip r:embed="rId4" cstate="print">
            <a:lum bright="100000"/>
          </a:blip>
          <a:srcRect/>
          <a:stretch>
            <a:fillRect/>
          </a:stretch>
        </p:blipFill>
        <p:spPr bwMode="auto">
          <a:xfrm>
            <a:off x="6152542" y="3586565"/>
            <a:ext cx="445722" cy="445838"/>
          </a:xfrm>
          <a:prstGeom prst="rect">
            <a:avLst/>
          </a:prstGeom>
          <a:noFill/>
        </p:spPr>
      </p:pic>
      <p:pic>
        <p:nvPicPr>
          <p:cNvPr id="49" name="Picture 48" descr="C:\Users\mitchellg\Desktop\Folder.png"/>
          <p:cNvPicPr>
            <a:picLocks noChangeAspect="1" noChangeArrowheads="1"/>
          </p:cNvPicPr>
          <p:nvPr/>
        </p:nvPicPr>
        <p:blipFill>
          <a:blip r:embed="rId4" cstate="print">
            <a:lum bright="100000"/>
          </a:blip>
          <a:srcRect/>
          <a:stretch>
            <a:fillRect/>
          </a:stretch>
        </p:blipFill>
        <p:spPr bwMode="auto">
          <a:xfrm>
            <a:off x="6982047" y="3586565"/>
            <a:ext cx="445722" cy="445838"/>
          </a:xfrm>
          <a:prstGeom prst="rect">
            <a:avLst/>
          </a:prstGeom>
          <a:noFill/>
        </p:spPr>
      </p:pic>
      <p:pic>
        <p:nvPicPr>
          <p:cNvPr id="50" name="Picture 49" descr="C:\Users\mitchellg\Desktop\Folder.png"/>
          <p:cNvPicPr>
            <a:picLocks noChangeAspect="1" noChangeArrowheads="1"/>
          </p:cNvPicPr>
          <p:nvPr/>
        </p:nvPicPr>
        <p:blipFill>
          <a:blip r:embed="rId4" cstate="print">
            <a:lum bright="100000"/>
          </a:blip>
          <a:srcRect/>
          <a:stretch>
            <a:fillRect/>
          </a:stretch>
        </p:blipFill>
        <p:spPr bwMode="auto">
          <a:xfrm>
            <a:off x="6960413" y="4411464"/>
            <a:ext cx="445722" cy="445838"/>
          </a:xfrm>
          <a:prstGeom prst="rect">
            <a:avLst/>
          </a:prstGeom>
          <a:noFill/>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92" y="2925407"/>
            <a:ext cx="4414529" cy="3279364"/>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434" y="3395143"/>
            <a:ext cx="3122944" cy="2499005"/>
          </a:xfrm>
          <a:prstGeom prst="rect">
            <a:avLst/>
          </a:prstGeom>
        </p:spPr>
      </p:pic>
      <p:sp>
        <p:nvSpPr>
          <p:cNvPr id="25" name="Right Brace 24"/>
          <p:cNvSpPr/>
          <p:nvPr/>
        </p:nvSpPr>
        <p:spPr>
          <a:xfrm>
            <a:off x="5454328" y="2925407"/>
            <a:ext cx="334292" cy="3279364"/>
          </a:xfrm>
          <a:prstGeom prst="rightBrace">
            <a:avLst>
              <a:gd name="adj1" fmla="val 11164"/>
              <a:gd name="adj2" fmla="val 4976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26" name="Left Brace 25"/>
          <p:cNvSpPr/>
          <p:nvPr/>
        </p:nvSpPr>
        <p:spPr>
          <a:xfrm>
            <a:off x="7764383" y="3311671"/>
            <a:ext cx="357224" cy="2639631"/>
          </a:xfrm>
          <a:prstGeom prst="leftBrace">
            <a:avLst>
              <a:gd name="adj1" fmla="val 8333"/>
              <a:gd name="adj2" fmla="val 1784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3" name="Rectangle 2"/>
          <p:cNvSpPr/>
          <p:nvPr/>
        </p:nvSpPr>
        <p:spPr bwMode="auto">
          <a:xfrm>
            <a:off x="1498545" y="5210327"/>
            <a:ext cx="3209199" cy="390108"/>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solidFill>
                <a:srgbClr val="C00000"/>
              </a:solidFill>
            </a:endParaRPr>
          </a:p>
        </p:txBody>
      </p:sp>
      <p:sp>
        <p:nvSpPr>
          <p:cNvPr id="29" name="Rectangle 28"/>
          <p:cNvSpPr/>
          <p:nvPr/>
        </p:nvSpPr>
        <p:spPr bwMode="auto">
          <a:xfrm>
            <a:off x="1792719" y="3761354"/>
            <a:ext cx="445722"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0" name="Rectangle 29"/>
          <p:cNvSpPr/>
          <p:nvPr/>
        </p:nvSpPr>
        <p:spPr bwMode="auto">
          <a:xfrm>
            <a:off x="1832835" y="3959752"/>
            <a:ext cx="1002875"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1" name="Rectangle 30"/>
          <p:cNvSpPr/>
          <p:nvPr/>
        </p:nvSpPr>
        <p:spPr bwMode="auto">
          <a:xfrm>
            <a:off x="8233037" y="3622929"/>
            <a:ext cx="2907903" cy="2022702"/>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3" name="TextBox 4"/>
          <p:cNvSpPr txBox="1">
            <a:spLocks noChangeArrowheads="1"/>
          </p:cNvSpPr>
          <p:nvPr/>
        </p:nvSpPr>
        <p:spPr bwMode="auto">
          <a:xfrm>
            <a:off x="3225718" y="3741714"/>
            <a:ext cx="1727173" cy="404528"/>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050" dirty="0">
                <a:solidFill>
                  <a:srgbClr val="C00000"/>
                </a:solidFill>
              </a:rPr>
              <a:t>Content Controls mapped to custom XML part</a:t>
            </a:r>
            <a:endParaRPr lang="en-US" sz="1050" dirty="0">
              <a:solidFill>
                <a:srgbClr val="C00000"/>
              </a:solidFill>
            </a:endParaRPr>
          </a:p>
        </p:txBody>
      </p:sp>
      <p:cxnSp>
        <p:nvCxnSpPr>
          <p:cNvPr id="34" name="Straight Arrow Connector 33"/>
          <p:cNvCxnSpPr>
            <a:stCxn id="33" idx="1"/>
          </p:cNvCxnSpPr>
          <p:nvPr/>
        </p:nvCxnSpPr>
        <p:spPr>
          <a:xfrm flipH="1" flipV="1">
            <a:off x="2334275" y="3828133"/>
            <a:ext cx="891443" cy="115844"/>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947141" y="3943977"/>
            <a:ext cx="278575" cy="8743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p:cNvCxnSpPr>
          <p:nvPr/>
        </p:nvCxnSpPr>
        <p:spPr>
          <a:xfrm>
            <a:off x="3225718" y="3943977"/>
            <a:ext cx="1" cy="113384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3"/>
            <a:endCxn id="31" idx="1"/>
          </p:cNvCxnSpPr>
          <p:nvPr/>
        </p:nvCxnSpPr>
        <p:spPr>
          <a:xfrm>
            <a:off x="4952889" y="3943977"/>
            <a:ext cx="3280148" cy="690302"/>
          </a:xfrm>
          <a:prstGeom prst="straightConnector1">
            <a:avLst/>
          </a:prstGeom>
          <a:ln w="571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App Catalog</a:t>
            </a:r>
          </a:p>
          <a:p>
            <a:pPr lvl="1"/>
            <a:r>
              <a:rPr lang="en-US" dirty="0" smtClean="0"/>
              <a:t>SharePoint App Catalog is preferred because it offers several advantages</a:t>
            </a:r>
          </a:p>
          <a:p>
            <a:pPr lvl="1"/>
            <a:r>
              <a:rPr lang="en-US" dirty="0" smtClean="0"/>
              <a:t>File </a:t>
            </a:r>
            <a:r>
              <a:rPr lang="en-US" dirty="0"/>
              <a:t>Share App </a:t>
            </a:r>
            <a:r>
              <a:rPr lang="en-US" dirty="0" smtClean="0"/>
              <a:t>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App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App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App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763794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Word Add-ins</a:t>
            </a:r>
            <a:endParaRPr lang="en-US" dirty="0"/>
          </a:p>
          <a:p>
            <a:r>
              <a:rPr lang="en-US" dirty="0"/>
              <a:t>Developing </a:t>
            </a:r>
            <a:r>
              <a:rPr lang="en-US" dirty="0" smtClean="0"/>
              <a:t>Word Add-ins</a:t>
            </a:r>
          </a:p>
          <a:p>
            <a:r>
              <a:rPr lang="en-US" dirty="0" smtClean="0"/>
              <a:t>Reading and Writing with Documents</a:t>
            </a:r>
          </a:p>
          <a:p>
            <a:r>
              <a:rPr lang="en-US" dirty="0" smtClean="0"/>
              <a:t>Document Bindings</a:t>
            </a:r>
            <a:endParaRPr lang="en-US" dirty="0"/>
          </a:p>
          <a:p>
            <a:r>
              <a:rPr lang="en-US" dirty="0"/>
              <a:t>Packaging and </a:t>
            </a:r>
            <a:r>
              <a:rPr lang="en-US" dirty="0" smtClean="0"/>
              <a:t>Deployment</a:t>
            </a:r>
          </a:p>
          <a:p>
            <a:r>
              <a:rPr lang="en-US" dirty="0" smtClean="0"/>
              <a:t>Changes with Word 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18628756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Word document start by getting reference to the word context: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Word.RequestContext</a:t>
            </a:r>
            <a:r>
              <a:rPr lang="en-US" dirty="0" smtClean="0">
                <a:latin typeface="Courier New" charset="0"/>
                <a:ea typeface="Courier New" charset="0"/>
                <a:cs typeface="Courier New" charset="0"/>
              </a:rPr>
              <a:t>();</a:t>
            </a:r>
          </a:p>
          <a:p>
            <a:endParaRPr lang="en-US" dirty="0" smtClean="0"/>
          </a:p>
          <a:p>
            <a:r>
              <a:rPr lang="en-US" dirty="0" smtClean="0"/>
              <a:t>Contains queue of commands to be performed on doc</a:t>
            </a:r>
          </a:p>
          <a:p>
            <a:r>
              <a:rPr lang="en-US" dirty="0" smtClean="0"/>
              <a:t>Bridge between Office Add-in &amp; Word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7235783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word via 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err="1">
                <a:latin typeface="Courier New" charset="0"/>
                <a:ea typeface="Courier New" charset="0"/>
                <a:cs typeface="Courier New" charset="0"/>
              </a:rPr>
              <a:t>Word.RequestContext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a:latin typeface="Courier New" charset="0"/>
                <a:ea typeface="Courier New" charset="0"/>
                <a:cs typeface="Courier New" charset="0"/>
              </a:rPr>
              <a:t>ctx.document.getSelection</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range.insertText</a:t>
            </a:r>
            <a:r>
              <a:rPr lang="en-US" sz="2000" dirty="0">
                <a:latin typeface="Courier New" charset="0"/>
                <a:ea typeface="Courier New" charset="0"/>
                <a:cs typeface="Courier New" charset="0"/>
              </a:rPr>
              <a:t>("Hello World!", </a:t>
            </a:r>
            <a:r>
              <a:rPr lang="en-US" sz="2000" dirty="0" err="1">
                <a:latin typeface="Courier New" charset="0"/>
                <a:ea typeface="Courier New" charset="0"/>
                <a:cs typeface="Courier New" charset="0"/>
              </a:rPr>
              <a:t>Word.InsertLocation.end</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2081362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616916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0899660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846966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Word</a:t>
            </a:r>
          </a:p>
          <a:p>
            <a:r>
              <a:rPr lang="en-US" dirty="0"/>
              <a:t>Developing Apps for Word</a:t>
            </a:r>
          </a:p>
          <a:p>
            <a:r>
              <a:rPr lang="en-US" dirty="0"/>
              <a:t>Reading and Writing with Documents</a:t>
            </a:r>
          </a:p>
          <a:p>
            <a:r>
              <a:rPr lang="en-US" dirty="0"/>
              <a:t>Document Bindings</a:t>
            </a:r>
          </a:p>
          <a:p>
            <a:r>
              <a:rPr lang="en-US" dirty="0"/>
              <a:t>Packaging and </a:t>
            </a:r>
            <a:r>
              <a:rPr lang="en-US" dirty="0" smtClean="0"/>
              <a:t>Deployment</a:t>
            </a:r>
          </a:p>
          <a:p>
            <a:r>
              <a:rPr lang="en-US" dirty="0"/>
              <a:t>Changes with Word </a:t>
            </a:r>
            <a:r>
              <a:rPr lang="en-US" dirty="0" smtClean="0"/>
              <a:t>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98669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13496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7003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764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17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6745</Words>
  <Application>Microsoft Office PowerPoint</Application>
  <PresentationFormat>Custom</PresentationFormat>
  <Paragraphs>509</Paragraphs>
  <Slides>51</Slides>
  <Notes>35</Notes>
  <HiddenSlides>1</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51</vt:i4>
      </vt:variant>
    </vt:vector>
  </HeadingPairs>
  <TitlesOfParts>
    <vt:vector size="66" baseType="lpstr">
      <vt:lpstr>Arial</vt:lpstr>
      <vt:lpstr>Calibri</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Deep Dive into Office Word Add-ins</vt:lpstr>
      <vt:lpstr>Agenda </vt:lpstr>
      <vt:lpstr>Developer vision</vt:lpstr>
      <vt:lpstr>What is an Office Add-in?</vt:lpstr>
      <vt:lpstr>Designing Office Add-ins - Shapes</vt:lpstr>
      <vt:lpstr>Anatomy of an Office Add-in</vt:lpstr>
      <vt:lpstr>Adding an Office Add-in using the Insertion UI</vt:lpstr>
      <vt:lpstr>Task Pane Add-in User Experience </vt:lpstr>
      <vt:lpstr>Developing Word Add-ins</vt:lpstr>
      <vt:lpstr>Visual Studio Experience</vt:lpstr>
      <vt:lpstr>Create New Office Add-in</vt:lpstr>
      <vt:lpstr>Office Add-in Project Structure</vt:lpstr>
      <vt:lpstr>App Manifest Designer</vt:lpstr>
      <vt:lpstr>App Manifest - XML View</vt:lpstr>
      <vt:lpstr>Create the HTML for a Web Page</vt:lpstr>
      <vt:lpstr>Navigation and Links</vt:lpstr>
      <vt:lpstr>Context Menus and Settings Controls</vt:lpstr>
      <vt:lpstr>Code Added by Visual Studio</vt:lpstr>
      <vt:lpstr>Test/Debug the Office Add-in using {F5}</vt:lpstr>
      <vt:lpstr>PowerPoint Presentation</vt:lpstr>
      <vt:lpstr>Reading and Writing  with Documents</vt:lpstr>
      <vt:lpstr>JavaScript API for Word Add-ins</vt:lpstr>
      <vt:lpstr>getSelectedDataAsync()</vt:lpstr>
      <vt:lpstr>setSelectDataAsync()</vt:lpstr>
      <vt:lpstr>Coercion Types</vt:lpstr>
      <vt:lpstr>PowerPoint Presentation</vt:lpstr>
      <vt:lpstr>Document Bindings</vt:lpstr>
      <vt:lpstr>Bindings in Office Word Add-ins</vt:lpstr>
      <vt:lpstr>Adding Content Controls</vt:lpstr>
      <vt:lpstr>Adding Bindings in JavaScript</vt:lpstr>
      <vt:lpstr>Adding Event Hander Bindings</vt:lpstr>
      <vt:lpstr>Open XML and Content Control Refresher</vt:lpstr>
      <vt:lpstr>Packaging and Deployment</vt:lpstr>
      <vt:lpstr>Office Add-in Deployment</vt:lpstr>
      <vt:lpstr>SharePoint App Catalog</vt:lpstr>
      <vt:lpstr>File Share App Catalog</vt:lpstr>
      <vt:lpstr>Changes with Word 2016</vt:lpstr>
      <vt:lpstr>Office.js API Changes</vt:lpstr>
      <vt:lpstr>RequestContext()</vt:lpstr>
      <vt:lpstr>execAsync()</vt:lpstr>
      <vt:lpstr>load()</vt:lpstr>
      <vt:lpstr>loadOption Object</vt:lpstr>
      <vt:lpstr>PowerPoint Presentation</vt:lpstr>
      <vt:lpstr>Related Documentation</vt:lpstr>
      <vt:lpstr>Related Code Samples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